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/>
  </p:cmAuthor>
  <p:cmAuthor id="2" name="Сафин Ильгиз Наилович" initials="СИН" lastIdx="4" clrIdx="2">
    <p:extLst/>
  </p:cmAuthor>
  <p:cmAuthor id="3" name="Мадина" initials="К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60"/>
  </p:normalViewPr>
  <p:slideViewPr>
    <p:cSldViewPr snapToGrid="0">
      <p:cViewPr>
        <p:scale>
          <a:sx n="126" d="100"/>
          <a:sy n="126" d="100"/>
        </p:scale>
        <p:origin x="-516" y="72"/>
      </p:cViewPr>
      <p:guideLst>
        <p:guide orient="horz" pos="2890"/>
        <p:guide orient="horz" pos="1439"/>
        <p:guide orient="horz" pos="2845"/>
        <p:guide orient="horz" pos="2391"/>
        <p:guide pos="204"/>
        <p:guide pos="5602"/>
        <p:guide pos="295"/>
        <p:guide pos="2880"/>
        <p:guide pos="793"/>
        <p:guide pos="49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45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6" name="Google Shape;6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ti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jpeg"/><Relationship Id="rId15" Type="http://schemas.openxmlformats.org/officeDocument/2006/relationships/image" Target="../media/image86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9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emf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.pn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50.emf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</a:t>
            </a:r>
            <a:r>
              <a:rPr lang="ru-RU" sz="1000" dirty="0" smtClean="0">
                <a:solidFill>
                  <a:schemeClr val="dk1"/>
                </a:solidFill>
              </a:rPr>
              <a:t>).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</a:t>
            </a:r>
            <a:r>
              <a:rPr lang="ru-RU" sz="1000" b="1" dirty="0" smtClean="0">
                <a:solidFill>
                  <a:schemeClr val="dk1"/>
                </a:solidFill>
              </a:rPr>
              <a:t>дополнительного </a:t>
            </a:r>
            <a:r>
              <a:rPr lang="ru-RU" sz="1000" b="1" dirty="0">
                <a:solidFill>
                  <a:schemeClr val="dk1"/>
                </a:solidFill>
              </a:rPr>
              <a:t>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</a:t>
            </a:r>
            <a:r>
              <a:rPr lang="ru-RU" sz="1000" dirty="0" smtClean="0">
                <a:solidFill>
                  <a:schemeClr val="dk1"/>
                </a:solidFill>
              </a:rPr>
              <a:t>лет.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724854" y="2755464"/>
            <a:ext cx="222497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dirty="0">
                <a:solidFill>
                  <a:srgbClr val="E74825"/>
                </a:solidFill>
              </a:rPr>
              <a:t>С 15 февраля 2021 г. </a:t>
            </a:r>
            <a:br>
              <a:rPr lang="ru-RU" sz="1000" b="1" dirty="0">
                <a:solidFill>
                  <a:srgbClr val="E74825"/>
                </a:solidFill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портале mos.ru появилась возможность записаться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</a:t>
            </a:r>
            <a:r>
              <a:rPr lang="ru-RU" sz="1000" b="1" dirty="0" err="1">
                <a:solidFill>
                  <a:srgbClr val="623B2A"/>
                </a:solidFill>
                <a:highlight>
                  <a:srgbClr val="FFFFFF"/>
                </a:highlight>
              </a:rPr>
              <a:t>видеоконсультацию</a:t>
            </a: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со специалистами центров </a:t>
            </a:r>
            <a:b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«Мои Документы».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Темы онлайн-консультаций связаны с востребованными </a:t>
            </a:r>
            <a:r>
              <a:rPr lang="ru-RU" sz="1000" dirty="0" smtClean="0">
                <a:solidFill>
                  <a:srgbClr val="623B2A"/>
                </a:solidFill>
                <a:highlight>
                  <a:srgbClr val="FFFFFF"/>
                </a:highlight>
              </a:rPr>
              <a:t>услугами.</a:t>
            </a:r>
            <a:endParaRPr sz="1000" dirty="0">
              <a:solidFill>
                <a:srgbClr val="623B2A"/>
              </a:solidFill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3" name="Google Shape;486;p12"/>
          <p:cNvSpPr txBox="1"/>
          <p:nvPr/>
        </p:nvSpPr>
        <p:spPr>
          <a:xfrm>
            <a:off x="3803781" y="2414790"/>
            <a:ext cx="2389465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 err="1">
                <a:solidFill>
                  <a:srgbClr val="E74825"/>
                </a:solidFill>
              </a:rPr>
              <a:t>Видеоконсультации</a:t>
            </a:r>
            <a:endParaRPr lang="ru-RU" b="1" dirty="0">
              <a:solidFill>
                <a:srgbClr val="E74825"/>
              </a:solidFill>
            </a:endParaRP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8340" y="2388358"/>
            <a:ext cx="2597624" cy="2130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461" y="633548"/>
            <a:ext cx="2600973" cy="1897179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23528" y="348878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4983" y="740941"/>
            <a:ext cx="5638137" cy="33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Суть проекта — в сопровождаемом трудоустройстве воспитанников городских психоневрологических домов-интернатов. На каждом этапе —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от приема на работу до самого рабочего процесса — подопечным помогают кураторы со стороны домов-интернатов и центров «Мои Документы».</a:t>
            </a:r>
            <a:endParaRPr sz="1200" dirty="0">
              <a:solidFill>
                <a:srgbClr val="623B2A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Проект по трудоустройству проживающих в психоневрологических интернатах направлен на создание беспрепятственного пространства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для жизни людей с ментальными особенностями. Ключевым </a:t>
            </a:r>
            <a:r>
              <a:rPr lang="ru-RU" sz="1200" dirty="0" smtClean="0">
                <a:solidFill>
                  <a:srgbClr val="623B2A"/>
                </a:solidFill>
              </a:rPr>
              <a:t>инструментом </a:t>
            </a:r>
            <a:r>
              <a:rPr lang="ru-RU" sz="1200" dirty="0">
                <a:solidFill>
                  <a:srgbClr val="623B2A"/>
                </a:solidFill>
              </a:rPr>
              <a:t/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адаптации и социализации становится трудовая занятость: работа помогает проживающим не только заработать деньги, но и реализовать личностный потенциал, обрести независимость и уверенность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собственных силах.</a:t>
            </a:r>
            <a:endParaRPr sz="1200" b="1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Старт проекта —</a:t>
            </a:r>
            <a:r>
              <a:rPr lang="ru-RU" dirty="0" smtClean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март 2021 года. </a:t>
            </a:r>
            <a:br>
              <a:rPr lang="ru-RU" b="1" dirty="0">
                <a:solidFill>
                  <a:srgbClr val="E74825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Сейчас уже </a:t>
            </a:r>
            <a:r>
              <a:rPr lang="ru-RU" b="1" dirty="0">
                <a:solidFill>
                  <a:srgbClr val="E74825"/>
                </a:solidFill>
              </a:rPr>
              <a:t>69 воспитанников </a:t>
            </a:r>
            <a:r>
              <a:rPr lang="ru-RU" dirty="0">
                <a:solidFill>
                  <a:srgbClr val="623B2A"/>
                </a:solidFill>
              </a:rPr>
              <a:t>психоневрологических </a:t>
            </a:r>
            <a:r>
              <a:rPr lang="ru-RU" dirty="0" smtClean="0">
                <a:solidFill>
                  <a:srgbClr val="623B2A"/>
                </a:solidFill>
              </a:rPr>
              <a:t>интернатов </a:t>
            </a:r>
            <a:r>
              <a:rPr lang="ru-RU" dirty="0">
                <a:solidFill>
                  <a:srgbClr val="623B2A"/>
                </a:solidFill>
              </a:rPr>
              <a:t>работают </a:t>
            </a:r>
            <a:r>
              <a:rPr lang="ru-RU" b="1" dirty="0">
                <a:solidFill>
                  <a:srgbClr val="E74825"/>
                </a:solidFill>
              </a:rPr>
              <a:t>в 40 офисах «Мои Документы</a:t>
            </a:r>
            <a:r>
              <a:rPr lang="ru-RU" b="1" dirty="0" smtClean="0">
                <a:solidFill>
                  <a:srgbClr val="E74825"/>
                </a:solidFill>
              </a:rPr>
              <a:t>». 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В МФЦ района </a:t>
            </a:r>
            <a:r>
              <a:rPr lang="ru-RU" dirty="0" smtClean="0">
                <a:solidFill>
                  <a:srgbClr val="623B2A"/>
                </a:solidFill>
              </a:rPr>
              <a:t>Черемушки работает </a:t>
            </a:r>
            <a:r>
              <a:rPr lang="ru-RU" b="1" dirty="0" smtClean="0">
                <a:solidFill>
                  <a:srgbClr val="E74825"/>
                </a:solidFill>
              </a:rPr>
              <a:t>1 воспитанник</a:t>
            </a:r>
            <a:r>
              <a:rPr lang="ru-RU" b="1" dirty="0">
                <a:solidFill>
                  <a:srgbClr val="E74825"/>
                </a:solidFill>
              </a:rPr>
              <a:t>.</a:t>
            </a:r>
            <a:endParaRPr lang="ru-RU" b="1" dirty="0" smtClean="0">
              <a:solidFill>
                <a:srgbClr val="E74825"/>
              </a:solidFill>
            </a:endParaRPr>
          </a:p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74825"/>
                </a:solidFill>
              </a:rPr>
              <a:t> </a:t>
            </a:r>
            <a:endParaRPr lang="ru-RU" b="1" dirty="0">
              <a:solidFill>
                <a:srgbClr val="E74825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18340" y="267494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3548" y="3723878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251520" y="267494"/>
            <a:ext cx="770485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300" b="1" dirty="0">
                <a:solidFill>
                  <a:srgbClr val="561C0E"/>
                </a:solidFill>
              </a:rPr>
              <a:t>СОПРОВОЖДАЕМОЕ ТРУДОУСТРОЙСТВО ВОСПИТАННИКОВ ПНИ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5700952" y="3192738"/>
            <a:ext cx="3176440" cy="13690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1520" y="869751"/>
            <a:ext cx="5449430" cy="2207637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78000" y="3456753"/>
            <a:ext cx="3075663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Управление федеральной налоговой службы Российской Федерации по городу Москве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78000" y="4175313"/>
            <a:ext cx="3026908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</a:rPr>
              <a:t>С 4 июня 2021 г. прием заявления о гибели </a:t>
            </a:r>
            <a:br>
              <a:rPr lang="ru-RU" sz="900" dirty="0">
                <a:solidFill>
                  <a:schemeClr val="dk1"/>
                </a:solidFill>
              </a:rPr>
            </a:br>
            <a:r>
              <a:rPr lang="ru-RU" sz="900" dirty="0">
                <a:solidFill>
                  <a:schemeClr val="dk1"/>
                </a:solidFill>
              </a:rPr>
              <a:t>или уничтожении объекта налогообложения </a:t>
            </a:r>
            <a:br>
              <a:rPr lang="ru-RU" sz="900" dirty="0">
                <a:solidFill>
                  <a:schemeClr val="dk1"/>
                </a:solidFill>
              </a:rPr>
            </a:br>
            <a:r>
              <a:rPr lang="ru-RU" sz="900" dirty="0">
                <a:solidFill>
                  <a:schemeClr val="dk1"/>
                </a:solidFill>
              </a:rPr>
              <a:t>по транспортному налогу.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297148" y="543397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287082" y="924546"/>
            <a:ext cx="5353043" cy="237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950" b="1" dirty="0">
                <a:solidFill>
                  <a:schemeClr val="dk1"/>
                </a:solidFill>
              </a:rPr>
              <a:t>С 31 мая 2021 г. </a:t>
            </a:r>
            <a:r>
              <a:rPr lang="ru-RU" sz="950" b="1" dirty="0" smtClean="0">
                <a:solidFill>
                  <a:schemeClr val="dk1"/>
                </a:solidFill>
              </a:rPr>
              <a:t>в центрах </a:t>
            </a:r>
            <a:r>
              <a:rPr lang="ru-RU" sz="950" b="1" dirty="0" err="1">
                <a:solidFill>
                  <a:schemeClr val="dk1"/>
                </a:solidFill>
              </a:rPr>
              <a:t>госуслуг</a:t>
            </a:r>
            <a:r>
              <a:rPr lang="ru-RU" sz="950" b="1" dirty="0">
                <a:solidFill>
                  <a:schemeClr val="dk1"/>
                </a:solidFill>
              </a:rPr>
              <a:t> доступны</a:t>
            </a:r>
            <a:r>
              <a:rPr lang="ru-RU" sz="870" dirty="0">
                <a:solidFill>
                  <a:schemeClr val="dk1"/>
                </a:solidFill>
              </a:rPr>
              <a:t>:</a:t>
            </a:r>
            <a:endParaRPr sz="87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87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регистрация заключения брака граждан Российской Федерации </a:t>
            </a:r>
            <a:r>
              <a:rPr lang="ru-RU" sz="870" dirty="0" smtClean="0">
                <a:solidFill>
                  <a:schemeClr val="dk1"/>
                </a:solidFill>
              </a:rPr>
              <a:t>в </a:t>
            </a:r>
            <a:r>
              <a:rPr lang="ru-RU" sz="870" dirty="0">
                <a:solidFill>
                  <a:schemeClr val="dk1"/>
                </a:solidFill>
              </a:rPr>
              <a:t>неторжественной обстановке;</a:t>
            </a:r>
            <a:endParaRPr sz="87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87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87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прием заявлений о внесении </a:t>
            </a:r>
            <a:r>
              <a:rPr lang="ru-RU" sz="870" dirty="0" smtClean="0">
                <a:solidFill>
                  <a:schemeClr val="dk1"/>
                </a:solidFill>
              </a:rPr>
              <a:t>исправлений </a:t>
            </a:r>
            <a:r>
              <a:rPr lang="ru-RU" sz="870" dirty="0">
                <a:solidFill>
                  <a:schemeClr val="dk1"/>
                </a:solidFill>
              </a:rPr>
              <a:t>или </a:t>
            </a:r>
            <a:r>
              <a:rPr lang="ru-RU" sz="870" dirty="0" smtClean="0">
                <a:solidFill>
                  <a:schemeClr val="dk1"/>
                </a:solidFill>
              </a:rPr>
              <a:t>изменений </a:t>
            </a:r>
            <a:r>
              <a:rPr lang="ru-RU" sz="870" dirty="0">
                <a:solidFill>
                  <a:schemeClr val="dk1"/>
                </a:solidFill>
              </a:rPr>
              <a:t>в </a:t>
            </a:r>
            <a:r>
              <a:rPr lang="ru-RU" sz="870" dirty="0" smtClean="0">
                <a:solidFill>
                  <a:schemeClr val="dk1"/>
                </a:solidFill>
              </a:rPr>
              <a:t>записи актов </a:t>
            </a:r>
            <a:r>
              <a:rPr lang="ru-RU" sz="870" dirty="0">
                <a:solidFill>
                  <a:schemeClr val="dk1"/>
                </a:solidFill>
              </a:rPr>
              <a:t>гражданского </a:t>
            </a:r>
            <a:r>
              <a:rPr lang="ru-RU" sz="870" dirty="0" smtClean="0">
                <a:solidFill>
                  <a:schemeClr val="dk1"/>
                </a:solidFill>
              </a:rPr>
              <a:t>состояния;</a:t>
            </a: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870" dirty="0">
                <a:solidFill>
                  <a:schemeClr val="dk1"/>
                </a:solidFill>
              </a:rPr>
              <a:t>п</a:t>
            </a:r>
            <a:r>
              <a:rPr lang="ru-RU" sz="870" dirty="0" smtClean="0">
                <a:solidFill>
                  <a:schemeClr val="dk1"/>
                </a:solidFill>
              </a:rPr>
              <a:t>роставление </a:t>
            </a:r>
            <a:r>
              <a:rPr lang="ru-RU" sz="870" dirty="0" err="1">
                <a:solidFill>
                  <a:schemeClr val="dk1"/>
                </a:solidFill>
              </a:rPr>
              <a:t>апостиля</a:t>
            </a:r>
            <a:r>
              <a:rPr lang="ru-RU" sz="870" dirty="0">
                <a:solidFill>
                  <a:schemeClr val="dk1"/>
                </a:solidFill>
              </a:rPr>
              <a:t> на официальных документах органов ЗАГС, составленных в Москве, </a:t>
            </a:r>
            <a:r>
              <a:rPr lang="ru-RU" sz="870" dirty="0" smtClean="0">
                <a:solidFill>
                  <a:schemeClr val="dk1"/>
                </a:solidFill>
              </a:rPr>
              <a:t>                в </a:t>
            </a:r>
            <a:r>
              <a:rPr lang="ru-RU" sz="870" dirty="0">
                <a:solidFill>
                  <a:schemeClr val="dk1"/>
                </a:solidFill>
              </a:rPr>
              <a:t>подтверждение фактов </a:t>
            </a:r>
            <a:endParaRPr lang="ru-RU" sz="880" dirty="0" smtClean="0">
              <a:solidFill>
                <a:schemeClr val="dk1"/>
              </a:solidFill>
            </a:endParaRP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870" dirty="0" smtClean="0">
                <a:solidFill>
                  <a:schemeClr val="dk1"/>
                </a:solidFill>
              </a:rPr>
              <a:t>государственной </a:t>
            </a:r>
            <a:r>
              <a:rPr lang="ru-RU" sz="870" dirty="0">
                <a:solidFill>
                  <a:schemeClr val="dk1"/>
                </a:solidFill>
              </a:rPr>
              <a:t>регистрации актов гражданского состояния или их отсутствия, подлежащих вывозу за пределы Российской </a:t>
            </a:r>
            <a:r>
              <a:rPr lang="ru-RU" sz="870" dirty="0" smtClean="0">
                <a:solidFill>
                  <a:schemeClr val="dk1"/>
                </a:solidFill>
              </a:rPr>
              <a:t>Федерации</a:t>
            </a:r>
            <a:r>
              <a:rPr lang="ru-RU" sz="870" dirty="0" smtClean="0">
                <a:solidFill>
                  <a:schemeClr val="dk1"/>
                </a:solidFill>
              </a:rPr>
              <a:t>.</a:t>
            </a: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870" b="1" dirty="0" smtClean="0">
                <a:solidFill>
                  <a:schemeClr val="dk1"/>
                </a:solidFill>
              </a:rPr>
              <a:t>С 31 января 2022 г. в МФЦ района Черемушки </a:t>
            </a:r>
            <a:r>
              <a:rPr lang="ru-RU" sz="870" dirty="0" smtClean="0">
                <a:solidFill>
                  <a:schemeClr val="dk1"/>
                </a:solidFill>
              </a:rPr>
              <a:t>размещен дополнительный офис ЗАГС  г. Москвы, которые оказывают услуги регистрации рождения и смерти, произошедших за пределами территории России; регистрация установления отцовства, после регистрации рождения, а также   по заявлениям, поданным до рождения; регистрация </a:t>
            </a:r>
            <a:r>
              <a:rPr lang="ru-RU" sz="900" dirty="0" smtClean="0">
                <a:solidFill>
                  <a:schemeClr val="dk1"/>
                </a:solidFill>
              </a:rPr>
              <a:t>перемена</a:t>
            </a:r>
            <a:r>
              <a:rPr lang="ru-RU" sz="870" dirty="0" smtClean="0">
                <a:solidFill>
                  <a:schemeClr val="dk1"/>
                </a:solidFill>
              </a:rPr>
              <a:t> имени; истребование личных документов с территории иностранных государств; регистрация усыновления (удочерения) и т.д.</a:t>
            </a:r>
            <a:endParaRPr sz="870" dirty="0">
              <a:solidFill>
                <a:schemeClr val="dk1"/>
              </a:solidFill>
            </a:endParaRPr>
          </a:p>
        </p:txBody>
      </p:sp>
      <p:sp>
        <p:nvSpPr>
          <p:cNvPr id="465" name="Google Shape;465;g109cae1b9bf_0_15"/>
          <p:cNvSpPr txBox="1"/>
          <p:nvPr/>
        </p:nvSpPr>
        <p:spPr>
          <a:xfrm>
            <a:off x="5953623" y="747843"/>
            <a:ext cx="32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9cae1b9bf_0_15"/>
          <p:cNvSpPr txBox="1"/>
          <p:nvPr/>
        </p:nvSpPr>
        <p:spPr>
          <a:xfrm>
            <a:off x="5953622" y="1182770"/>
            <a:ext cx="2766381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</a:rPr>
              <a:t>С 8 ноября 2021 г. в центрах </a:t>
            </a:r>
            <a:r>
              <a:rPr lang="ru-RU" sz="900" dirty="0" err="1">
                <a:solidFill>
                  <a:schemeClr val="dk1"/>
                </a:solidFill>
              </a:rPr>
              <a:t>госуслуг</a:t>
            </a:r>
            <a:r>
              <a:rPr lang="ru-RU" sz="900" dirty="0">
                <a:solidFill>
                  <a:schemeClr val="dk1"/>
                </a:solidFill>
              </a:rPr>
              <a:t> </a:t>
            </a:r>
            <a:br>
              <a:rPr lang="ru-RU" sz="900" dirty="0">
                <a:solidFill>
                  <a:schemeClr val="dk1"/>
                </a:solidFill>
              </a:rPr>
            </a:br>
            <a:r>
              <a:rPr lang="ru-RU" sz="900" dirty="0">
                <a:solidFill>
                  <a:schemeClr val="dk1"/>
                </a:solidFill>
              </a:rPr>
              <a:t>в зоне электронных услуг организована выдача гражданам сертификата </a:t>
            </a:r>
            <a:r>
              <a:rPr lang="ru-RU" sz="900" dirty="0" smtClean="0">
                <a:solidFill>
                  <a:schemeClr val="dk1"/>
                </a:solidFill>
              </a:rPr>
              <a:t>о </a:t>
            </a:r>
            <a:r>
              <a:rPr lang="ru-RU" sz="900" dirty="0">
                <a:solidFill>
                  <a:schemeClr val="dk1"/>
                </a:solidFill>
              </a:rPr>
              <a:t>профилактических прививках против новой </a:t>
            </a:r>
            <a:r>
              <a:rPr lang="ru-RU" sz="900" dirty="0" err="1">
                <a:solidFill>
                  <a:schemeClr val="dk1"/>
                </a:solidFill>
              </a:rPr>
              <a:t>коронавирусной</a:t>
            </a:r>
            <a:r>
              <a:rPr lang="ru-RU" sz="900" dirty="0">
                <a:solidFill>
                  <a:schemeClr val="dk1"/>
                </a:solidFill>
              </a:rPr>
              <a:t> инфекции или медицинских противопоказаниях </a:t>
            </a:r>
            <a:r>
              <a:rPr lang="ru-RU" sz="900" dirty="0" smtClean="0">
                <a:solidFill>
                  <a:schemeClr val="dk1"/>
                </a:solidFill>
              </a:rPr>
              <a:t/>
            </a:r>
            <a:br>
              <a:rPr lang="ru-RU" sz="900" dirty="0" smtClean="0">
                <a:solidFill>
                  <a:schemeClr val="dk1"/>
                </a:solidFill>
              </a:rPr>
            </a:br>
            <a:r>
              <a:rPr lang="ru-RU" sz="900" dirty="0" smtClean="0">
                <a:solidFill>
                  <a:schemeClr val="dk1"/>
                </a:solidFill>
              </a:rPr>
              <a:t>к </a:t>
            </a:r>
            <a:r>
              <a:rPr lang="ru-RU" sz="900" dirty="0">
                <a:solidFill>
                  <a:schemeClr val="dk1"/>
                </a:solidFill>
              </a:rPr>
              <a:t>вакцинации и (или) перенесенном заболевании, вызванном COVID-19 </a:t>
            </a:r>
            <a:r>
              <a:rPr lang="ru-RU" sz="900" dirty="0" smtClean="0">
                <a:solidFill>
                  <a:schemeClr val="dk1"/>
                </a:solidFill>
              </a:rPr>
              <a:t/>
            </a:r>
            <a:br>
              <a:rPr lang="ru-RU" sz="900" dirty="0" smtClean="0">
                <a:solidFill>
                  <a:schemeClr val="dk1"/>
                </a:solidFill>
              </a:rPr>
            </a:br>
            <a:r>
              <a:rPr lang="ru-RU" sz="900" dirty="0" smtClean="0">
                <a:solidFill>
                  <a:schemeClr val="dk1"/>
                </a:solidFill>
              </a:rPr>
              <a:t>на </a:t>
            </a:r>
            <a:r>
              <a:rPr lang="ru-RU" sz="900" dirty="0">
                <a:solidFill>
                  <a:schemeClr val="dk1"/>
                </a:solidFill>
              </a:rPr>
              <a:t>бумажном носителе в виде выписки </a:t>
            </a:r>
            <a:r>
              <a:rPr lang="ru-RU" sz="900" dirty="0" smtClean="0">
                <a:solidFill>
                  <a:schemeClr val="dk1"/>
                </a:solidFill>
              </a:rPr>
              <a:t/>
            </a:r>
            <a:br>
              <a:rPr lang="ru-RU" sz="900" dirty="0" smtClean="0">
                <a:solidFill>
                  <a:schemeClr val="dk1"/>
                </a:solidFill>
              </a:rPr>
            </a:br>
            <a:r>
              <a:rPr lang="ru-RU" sz="900" dirty="0" smtClean="0">
                <a:solidFill>
                  <a:schemeClr val="dk1"/>
                </a:solidFill>
              </a:rPr>
              <a:t>из </a:t>
            </a:r>
            <a:r>
              <a:rPr lang="ru-RU" sz="900" dirty="0">
                <a:solidFill>
                  <a:schemeClr val="dk1"/>
                </a:solidFill>
              </a:rPr>
              <a:t>Портала </a:t>
            </a:r>
            <a:r>
              <a:rPr lang="ru-RU" sz="900" dirty="0" smtClean="0">
                <a:solidFill>
                  <a:schemeClr val="dk1"/>
                </a:solidFill>
              </a:rPr>
              <a:t>gosuslugi.ru. С </a:t>
            </a:r>
            <a:r>
              <a:rPr lang="ru-RU" sz="900" dirty="0">
                <a:solidFill>
                  <a:schemeClr val="dk1"/>
                </a:solidFill>
              </a:rPr>
              <a:t>16 ноября 2021 г. такой сертификат выдается через «окно» специалиста посредством АРМ «Генерация сертификата COVID-19</a:t>
            </a:r>
            <a:r>
              <a:rPr lang="ru-RU" sz="900" dirty="0" smtClean="0">
                <a:solidFill>
                  <a:schemeClr val="dk1"/>
                </a:solidFill>
              </a:rPr>
              <a:t>».</a:t>
            </a:r>
          </a:p>
          <a:p>
            <a:pPr lvl="0">
              <a:lnSpc>
                <a:spcPts val="1200"/>
              </a:lnSpc>
            </a:pPr>
            <a:r>
              <a:rPr lang="ru-RU" sz="900" dirty="0" smtClean="0">
                <a:solidFill>
                  <a:schemeClr val="dk1"/>
                </a:solidFill>
              </a:rPr>
              <a:t>Также в МФЦ района Черемушки размещен              на 4 этаже  пункт экспресс-тестирования на</a:t>
            </a:r>
            <a:r>
              <a:rPr lang="ru-RU" sz="900" dirty="0">
                <a:solidFill>
                  <a:schemeClr val="dk1"/>
                </a:solidFill>
              </a:rPr>
              <a:t> </a:t>
            </a:r>
            <a:r>
              <a:rPr lang="ru-RU" sz="900" dirty="0" smtClean="0">
                <a:solidFill>
                  <a:schemeClr val="dk1"/>
                </a:solidFill>
              </a:rPr>
              <a:t>COVID-19.</a:t>
            </a:r>
            <a:endParaRPr sz="9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09cae1b9bf_0_15"/>
          <p:cNvSpPr/>
          <p:nvPr/>
        </p:nvSpPr>
        <p:spPr>
          <a:xfrm>
            <a:off x="310337" y="3415907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Услуга Фонда социального страхования России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74" name="Google Shape;474;g109cae1b9bf_0_15"/>
          <p:cNvSpPr txBox="1"/>
          <p:nvPr/>
        </p:nvSpPr>
        <p:spPr>
          <a:xfrm>
            <a:off x="311230" y="3646607"/>
            <a:ext cx="5379423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00" dirty="0">
                <a:solidFill>
                  <a:schemeClr val="dk1"/>
                </a:solidFill>
              </a:rPr>
              <a:t>Обеспечение инвалидов техническими средствами реабилитации и (или) услугами </a:t>
            </a:r>
            <a:br>
              <a:rPr lang="ru-RU" sz="900" dirty="0">
                <a:solidFill>
                  <a:schemeClr val="dk1"/>
                </a:solidFill>
              </a:rPr>
            </a:br>
            <a:r>
              <a:rPr lang="ru-RU" sz="900" dirty="0">
                <a:solidFill>
                  <a:schemeClr val="dk1"/>
                </a:solidFill>
              </a:rPr>
              <a:t>и отдельных категорий граждан из числа ветеранов протезами (кроме зубных протезов), протезно-ортопедическими изделиями, а также выплата компенсации </a:t>
            </a:r>
            <a:r>
              <a:rPr lang="ru-RU" sz="900" dirty="0" smtClean="0">
                <a:solidFill>
                  <a:schemeClr val="dk1"/>
                </a:solidFill>
              </a:rPr>
              <a:t/>
            </a:r>
            <a:br>
              <a:rPr lang="ru-RU" sz="900" dirty="0" smtClean="0">
                <a:solidFill>
                  <a:schemeClr val="dk1"/>
                </a:solidFill>
              </a:rPr>
            </a:br>
            <a:r>
              <a:rPr lang="ru-RU" sz="900" dirty="0" smtClean="0">
                <a:solidFill>
                  <a:schemeClr val="dk1"/>
                </a:solidFill>
              </a:rPr>
              <a:t>за </a:t>
            </a:r>
            <a:r>
              <a:rPr lang="ru-RU" sz="900" dirty="0">
                <a:solidFill>
                  <a:schemeClr val="dk1"/>
                </a:solidFill>
              </a:rPr>
              <a:t>самостоятельно приобретенные инвалидами технические средства реабилитации (ветеранами протезы (кроме зубных протезов), протезно-ортопедические изделия) </a:t>
            </a:r>
            <a:r>
              <a:rPr lang="ru-RU" sz="900" dirty="0" smtClean="0">
                <a:solidFill>
                  <a:schemeClr val="dk1"/>
                </a:solidFill>
              </a:rPr>
              <a:t/>
            </a:r>
            <a:br>
              <a:rPr lang="ru-RU" sz="900" dirty="0" smtClean="0">
                <a:solidFill>
                  <a:schemeClr val="dk1"/>
                </a:solidFill>
              </a:rPr>
            </a:br>
            <a:r>
              <a:rPr lang="ru-RU" sz="900" dirty="0" smtClean="0">
                <a:solidFill>
                  <a:schemeClr val="dk1"/>
                </a:solidFill>
              </a:rPr>
              <a:t>и </a:t>
            </a:r>
            <a:r>
              <a:rPr lang="ru-RU" sz="900" dirty="0">
                <a:solidFill>
                  <a:schemeClr val="dk1"/>
                </a:solidFill>
              </a:rPr>
              <a:t>(или) оплаченные услуги </a:t>
            </a:r>
            <a:r>
              <a:rPr lang="ru-RU" sz="900" dirty="0" smtClean="0">
                <a:solidFill>
                  <a:schemeClr val="dk1"/>
                </a:solidFill>
              </a:rPr>
              <a:t>и </a:t>
            </a:r>
            <a:r>
              <a:rPr lang="ru-RU" sz="900" dirty="0">
                <a:solidFill>
                  <a:schemeClr val="dk1"/>
                </a:solidFill>
              </a:rPr>
              <a:t>ежегодная денежная компенсация расходов инвалидов на содержание и ветеринарное обслуживание собак-проводников (для иногородних инвалидов</a:t>
            </a:r>
            <a:r>
              <a:rPr lang="ru-RU" sz="950" dirty="0" smtClean="0">
                <a:solidFill>
                  <a:schemeClr val="dk1"/>
                </a:solidFill>
              </a:rPr>
              <a:t>).</a:t>
            </a:r>
            <a:endParaRPr sz="9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63685" y="966652"/>
            <a:ext cx="2939144" cy="1005840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Google Shape;525;p13"/>
          <p:cNvSpPr/>
          <p:nvPr/>
        </p:nvSpPr>
        <p:spPr>
          <a:xfrm rot="10800000">
            <a:off x="6592255" y="951634"/>
            <a:ext cx="2304300" cy="3240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3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3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532" name="Google Shape;532;p1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535" name="Google Shape;535;p13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3"/>
          <p:cNvCxnSpPr/>
          <p:nvPr/>
        </p:nvCxnSpPr>
        <p:spPr>
          <a:xfrm>
            <a:off x="3203848" y="627534"/>
            <a:ext cx="568863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13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 ВЕТЕРАНАХ»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ПЕРСОНАЛЬНЫЙ ПОМОЩНИК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Обеспечение ветеранов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самыми востребованными государственными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услугами на дому</a:t>
            </a:r>
            <a:endParaRPr sz="14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6750677" y="2546256"/>
            <a:ext cx="2232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звонков руководителям центров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6750677" y="3669797"/>
            <a:ext cx="1838682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6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оказанных 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6750677" y="1036456"/>
            <a:ext cx="1511623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&gt;500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Руководитель центра госуслуг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/>
          <p:nvPr/>
        </p:nvSpPr>
        <p:spPr>
          <a:xfrm>
            <a:off x="6750677" y="2261399"/>
            <a:ext cx="1295700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&gt;50 </a:t>
            </a:r>
            <a:r>
              <a:rPr lang="ru-RU" sz="4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4000" b="0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6750677" y="3374391"/>
            <a:ext cx="1483941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baseline="-25000" dirty="0" smtClean="0">
                <a:solidFill>
                  <a:srgbClr val="E74825"/>
                </a:solidFill>
              </a:rPr>
              <a:t>&gt;20</a:t>
            </a:r>
            <a:r>
              <a:rPr lang="ru-RU" sz="4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000" b="0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6750677" y="1530215"/>
            <a:ext cx="201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198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ветеранов Великой Отечественной войны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1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836" y="1082024"/>
            <a:ext cx="2664295" cy="813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08960" y="4803998"/>
            <a:ext cx="49168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Google Shape;540;p13"/>
          <p:cNvSpPr/>
          <p:nvPr/>
        </p:nvSpPr>
        <p:spPr>
          <a:xfrm>
            <a:off x="2803374" y="65228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МФЦ района Черемушки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</a:t>
            </a:r>
            <a:r>
              <a:rPr lang="ru-RU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Москомспорта.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66235" y="3098069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dirty="0">
                <a:solidFill>
                  <a:srgbClr val="E74825"/>
                </a:solidFill>
              </a:rPr>
              <a:t>-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2021 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получил серебро в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 err="1" smtClean="0">
                <a:solidFill>
                  <a:srgbClr val="561C0E"/>
                </a:solidFill>
                <a:sym typeface="Arial"/>
              </a:rPr>
              <a:t>проморолик</a:t>
            </a:r>
            <a:r>
              <a:rPr lang="ru-RU" sz="1100" b="1" i="0" u="none" strike="noStrike" cap="none" dirty="0" smtClean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2" y="3013499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59" y="4372616"/>
            <a:ext cx="4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Из МФЦ района </a:t>
            </a:r>
            <a:r>
              <a:rPr lang="ru-RU" sz="1200" b="1" smtClean="0">
                <a:solidFill>
                  <a:schemeClr val="bg2">
                    <a:lumMod val="75000"/>
                  </a:schemeClr>
                </a:solidFill>
              </a:rPr>
              <a:t>Черемушки участвовали 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2 сотрудника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54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smtClean="0">
                <a:solidFill>
                  <a:schemeClr val="dk1"/>
                </a:solidFill>
              </a:rPr>
              <a:t>экспозиций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на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аудиоконтент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7418810" y="2244889"/>
            <a:ext cx="145541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43913" y="992625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473506" y="2131558"/>
            <a:ext cx="845574" cy="46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 smtClean="0">
                <a:solidFill>
                  <a:srgbClr val="E74825"/>
                </a:solidFill>
              </a:rPr>
              <a:t>90</a:t>
            </a:r>
            <a:r>
              <a:rPr lang="ru-RU" sz="4000" b="1" i="0" u="none" strike="noStrike" cap="none" baseline="-25000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402502" y="1392196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402502" y="2733880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708498" y="295060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473506" y="317651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5597" y="3830726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Google Shape;626;p15"/>
          <p:cNvSpPr txBox="1"/>
          <p:nvPr/>
        </p:nvSpPr>
        <p:spPr>
          <a:xfrm>
            <a:off x="6372199" y="1839217"/>
            <a:ext cx="2628292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МФЦ района Черемушки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5" name="Полилиния 4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4478" y="3665082"/>
            <a:ext cx="732010" cy="8432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386" y="3665082"/>
            <a:ext cx="537426" cy="8432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9" y="3665082"/>
            <a:ext cx="898797" cy="8432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840" y="3665082"/>
            <a:ext cx="832083" cy="8432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048" y="3665082"/>
            <a:ext cx="1514058" cy="9228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665082"/>
            <a:ext cx="652323" cy="8432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711" y="3665082"/>
            <a:ext cx="650470" cy="8432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4246" y="3665082"/>
            <a:ext cx="733863" cy="843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62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который обеспечивает революционно новый уровень сервиса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52120" y="2767342"/>
            <a:ext cx="29273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3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300" dirty="0">
                <a:solidFill>
                  <a:srgbClr val="561C0E"/>
                </a:solidFill>
              </a:rPr>
            </a:br>
            <a:r>
              <a:rPr lang="ru-RU" sz="13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68" name="Полилиния 67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372200" y="3723878"/>
            <a:ext cx="658368" cy="648072"/>
            <a:chOff x="6372200" y="3723878"/>
            <a:chExt cx="658368" cy="64807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3723878"/>
              <a:ext cx="612806" cy="553703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4250030"/>
              <a:ext cx="658368" cy="12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527" y="2715767"/>
            <a:ext cx="4938103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771550"/>
            <a:ext cx="2880320" cy="166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2809485" cy="1652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3019393" cy="16499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38" name="Полилиния 37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1" name="Полилиния 40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1020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46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26080" y="4813324"/>
            <a:ext cx="50302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544" y="2787774"/>
            <a:ext cx="4896544" cy="6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94248" y="2787774"/>
            <a:ext cx="3528392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280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2128" y="3723878"/>
            <a:ext cx="2717870" cy="7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торжественное вручение паспортов 14-летним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3718430"/>
            <a:ext cx="223794" cy="31643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39887" y="3723878"/>
            <a:ext cx="3359988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4374" y="3723878"/>
            <a:ext cx="3359988" cy="7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3718430"/>
            <a:ext cx="223794" cy="31643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4061107"/>
            <a:ext cx="223794" cy="3164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651870"/>
            <a:ext cx="223794" cy="316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954102"/>
            <a:ext cx="223794" cy="31643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4061107"/>
            <a:ext cx="223794" cy="316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4195302"/>
            <a:ext cx="223794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559978" y="2398213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</a:t>
            </a:r>
            <a:r>
              <a:rPr lang="ru-RU" b="0" cap="none" dirty="0" smtClean="0">
                <a:solidFill>
                  <a:schemeClr val="bg1"/>
                </a:solidFill>
              </a:rPr>
              <a:t>интересов</a:t>
            </a:r>
            <a:endParaRPr lang="ru-RU" b="0" cap="none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2355726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</a:t>
            </a:r>
            <a:r>
              <a:rPr lang="ru-RU" sz="1300" dirty="0"/>
              <a:t>—</a:t>
            </a:r>
            <a:r>
              <a:rPr lang="ru-RU" sz="1300" b="1" dirty="0">
                <a:solidFill>
                  <a:srgbClr val="E74825"/>
                </a:solidFill>
              </a:rPr>
              <a:t>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 smtClean="0"/>
              <a:t>Собянин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7494"/>
            <a:ext cx="2657594" cy="42279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"/>
          <p:cNvGrpSpPr/>
          <p:nvPr/>
        </p:nvGrpSpPr>
        <p:grpSpPr>
          <a:xfrm>
            <a:off x="1431051" y="1581877"/>
            <a:ext cx="2100865" cy="2986784"/>
            <a:chOff x="-1862401" y="4366438"/>
            <a:chExt cx="2189766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64026" y="4894315"/>
              <a:ext cx="263339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830182" y="2625182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&gt;60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8" y="2302623"/>
            <a:ext cx="1330642" cy="22313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r>
              <a:rPr lang="ru-RU" sz="1200" spc="-40" dirty="0" smtClean="0">
                <a:solidFill>
                  <a:srgbClr val="561C0E"/>
                </a:solidFill>
              </a:rPr>
              <a:t>на </a:t>
            </a:r>
            <a:r>
              <a:rPr lang="ru-RU" sz="1200" spc="-40" dirty="0">
                <a:solidFill>
                  <a:srgbClr val="561C0E"/>
                </a:solidFill>
              </a:rPr>
              <a:t>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1017161" y="3095509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object 27"/>
          <p:cNvSpPr/>
          <p:nvPr/>
        </p:nvSpPr>
        <p:spPr>
          <a:xfrm>
            <a:off x="3001108" y="2660929"/>
            <a:ext cx="2560899" cy="2846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600" b="1" spc="-40" dirty="0" smtClean="0">
                <a:solidFill>
                  <a:srgbClr val="561C0E"/>
                </a:solidFill>
              </a:rPr>
              <a:t>МФЦ района Черемушки</a:t>
            </a:r>
            <a:endParaRPr lang="ru-RU" sz="1600" b="1" spc="-4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"/>
          <p:cNvSpPr txBox="1">
            <a:spLocks noGrp="1"/>
          </p:cNvSpPr>
          <p:nvPr>
            <p:ph type="body" idx="1"/>
          </p:nvPr>
        </p:nvSpPr>
        <p:spPr>
          <a:xfrm>
            <a:off x="4355976" y="1995686"/>
            <a:ext cx="4425545" cy="21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b="1" dirty="0">
                <a:solidFill>
                  <a:schemeClr val="dk1"/>
                </a:solidFill>
              </a:rPr>
              <a:t>Тренеры Учебного центра </a:t>
            </a:r>
            <a:r>
              <a:rPr lang="ru-RU" dirty="0">
                <a:solidFill>
                  <a:schemeClr val="dk1"/>
                </a:solidFill>
              </a:rPr>
              <a:t>–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  <a:endParaRPr dirty="0"/>
          </a:p>
          <a:p>
            <a:pPr marL="0" lvl="0" indent="0" algn="l" rtl="0">
              <a:lnSpc>
                <a:spcPts val="18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pic>
        <p:nvPicPr>
          <p:cNvPr id="731" name="Google Shape;7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771550"/>
            <a:ext cx="4172366" cy="371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9"/>
          <p:cNvSpPr txBox="1"/>
          <p:nvPr/>
        </p:nvSpPr>
        <p:spPr>
          <a:xfrm>
            <a:off x="4355976" y="826595"/>
            <a:ext cx="4139762" cy="11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7" name="Google Shape;737;p19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813324"/>
            <a:ext cx="58818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6" y="2492170"/>
            <a:ext cx="1556916" cy="19753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777" name="Google Shape;777;p20"/>
          <p:cNvGrpSpPr/>
          <p:nvPr/>
        </p:nvGrpSpPr>
        <p:grpSpPr>
          <a:xfrm>
            <a:off x="328281" y="269554"/>
            <a:ext cx="1565834" cy="2083904"/>
            <a:chOff x="1809674" y="122028"/>
            <a:chExt cx="1812356" cy="2380422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778" name="Google Shape;778;p20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122028"/>
              <a:ext cx="1812356" cy="205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0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2179300"/>
              <a:ext cx="1811332" cy="32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>
          <a:xfrm flipV="1">
            <a:off x="2286000" y="1995686"/>
            <a:ext cx="6606480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275249" y="987575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2563281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8981" y="3343896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2948" y="2842996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519" y="2249532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36980" y="2139702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8405" y="3848114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654" y="2643758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3292" y="3826318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298" y="3322923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3466403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3466403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6281247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3466403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6281247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6281247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3466403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6281247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00745" y="1062921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2279469" y="627534"/>
            <a:ext cx="6613011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6710" y="267494"/>
            <a:ext cx="5958408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6093824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664" y="1491631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9912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540598" y="2082406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681534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578539" y="2109032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908" y="1506342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2699792" y="3982578"/>
            <a:ext cx="1728192" cy="245356"/>
          </a:xfrm>
          <a:prstGeom prst="roundRect">
            <a:avLst>
              <a:gd name="adj" fmla="val 16667"/>
            </a:avLst>
          </a:prstGeom>
          <a:solidFill>
            <a:srgbClr val="E2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723878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99792" y="336383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771800" y="4011910"/>
            <a:ext cx="172819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C0E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&lt; 1% посетителей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8023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2627784" y="4803998"/>
            <a:ext cx="62646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611905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год по МФЦ района Черемушки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2,3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143918" cy="420308"/>
            <a:chOff x="5862393" y="3896889"/>
            <a:chExt cx="2143918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4,5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8808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Р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егистрационный 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4,7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742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294277" cy="408580"/>
            <a:chOff x="5862393" y="3229521"/>
            <a:chExt cx="2294277" cy="40858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36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&gt;10,3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671070" y="3361201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 err="1" smtClean="0">
                  <a:solidFill>
                    <a:srgbClr val="F04C30"/>
                  </a:solidFill>
                </a:rPr>
                <a:t>тыс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sym typeface="Arial"/>
                </a:rPr>
                <a:t>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133122" cy="410639"/>
            <a:chOff x="5862393" y="3229521"/>
            <a:chExt cx="2133122" cy="410639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746250" cy="36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&gt;5,5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525516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16" y="1110708"/>
            <a:ext cx="1368152" cy="1368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77" y="1167106"/>
            <a:ext cx="1190036" cy="11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44" y="2994597"/>
            <a:ext cx="1342852" cy="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429284" y="2635482"/>
            <a:ext cx="2505272" cy="1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Замена и выдача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российских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национальных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 том числе в день обращения </a:t>
            </a:r>
            <a:b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3085205"/>
            <a:ext cx="2145126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регистрация смерти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, заключение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расторжение брака,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выдача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97" y="2826726"/>
            <a:ext cx="817100" cy="11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048851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Регистрация прав на объекты недвижимости по России </a:t>
            </a:r>
            <a:b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(во Дворце </a:t>
            </a:r>
            <a:r>
              <a:rPr lang="ru-RU" sz="1200" b="0" i="0" u="none" strike="noStrike" cap="none" dirty="0" err="1">
                <a:solidFill>
                  <a:srgbClr val="623B2A"/>
                </a:solidFill>
                <a:sym typeface="Arial"/>
              </a:rPr>
              <a:t>госуслуг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 и в </a:t>
            </a:r>
            <a:r>
              <a:rPr lang="ru-RU" sz="1200" dirty="0">
                <a:solidFill>
                  <a:srgbClr val="623B2A"/>
                </a:solidFill>
              </a:rPr>
              <a:t>центре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 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по работе с крупными застройщиками и госструктурами)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COVID-19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были приняты меры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по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2021-й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субсидия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предоставлялась на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новый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6-месячный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порядке с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последующим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перерасчетом;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в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период с 1 марта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марта 2022-й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на </a:t>
            </a:r>
            <a:r>
              <a:rPr lang="ru-RU" dirty="0">
                <a:solidFill>
                  <a:srgbClr val="623B2A"/>
                </a:solidFill>
              </a:rPr>
              <a:t>срок 6 месяцев и устанавливается с даты, до которой была установлена инвалидность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при </a:t>
            </a:r>
            <a:r>
              <a:rPr lang="ru-RU" dirty="0">
                <a:solidFill>
                  <a:srgbClr val="623B2A"/>
                </a:solidFill>
              </a:rPr>
              <a:t>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 smtClean="0">
                <a:solidFill>
                  <a:schemeClr val="bg1"/>
                </a:solidFill>
                <a:sym typeface="Arial"/>
              </a:rPr>
              <a:t>Центр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</a:t>
            </a:r>
            <a:r>
              <a:rPr lang="ru-RU" sz="1800" b="1" i="0" u="none" strike="noStrike" cap="none" dirty="0" smtClean="0">
                <a:solidFill>
                  <a:schemeClr val="bg1"/>
                </a:solidFill>
                <a:sym typeface="Arial"/>
              </a:rPr>
              <a:t>производит 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начисления </a:t>
            </a:r>
            <a:r>
              <a:rPr lang="ru-RU" sz="1800" b="1" dirty="0">
                <a:solidFill>
                  <a:schemeClr val="bg1"/>
                </a:solidFill>
              </a:rPr>
              <a:t>по </a:t>
            </a:r>
            <a:r>
              <a:rPr lang="ru-RU" sz="1800" b="1" dirty="0" smtClean="0">
                <a:solidFill>
                  <a:schemeClr val="bg1"/>
                </a:solidFill>
              </a:rPr>
              <a:t>39 980 лицевым счетам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1318</Words>
  <Application>Microsoft Office PowerPoint</Application>
  <PresentationFormat>Экран (16:9)</PresentationFormat>
  <Paragraphs>305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Тамара Валерьевна Робышева</cp:lastModifiedBy>
  <cp:revision>89</cp:revision>
  <dcterms:created xsi:type="dcterms:W3CDTF">2013-12-20T10:21:15Z</dcterms:created>
  <dcterms:modified xsi:type="dcterms:W3CDTF">2022-02-03T12:20:38Z</dcterms:modified>
</cp:coreProperties>
</file>